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63" r:id="rId2"/>
    <p:sldId id="258" r:id="rId3"/>
    <p:sldId id="257" r:id="rId4"/>
    <p:sldId id="259" r:id="rId5"/>
    <p:sldId id="262" r:id="rId6"/>
    <p:sldId id="279" r:id="rId7"/>
    <p:sldId id="308" r:id="rId8"/>
    <p:sldId id="266" r:id="rId9"/>
    <p:sldId id="288" r:id="rId10"/>
    <p:sldId id="270" r:id="rId11"/>
    <p:sldId id="325" r:id="rId12"/>
    <p:sldId id="338" r:id="rId13"/>
    <p:sldId id="339" r:id="rId14"/>
    <p:sldId id="301" r:id="rId15"/>
    <p:sldId id="302" r:id="rId16"/>
    <p:sldId id="332" r:id="rId17"/>
    <p:sldId id="336" r:id="rId18"/>
    <p:sldId id="337" r:id="rId19"/>
  </p:sldIdLst>
  <p:sldSz cx="9144000" cy="5143500" type="screen16x9"/>
  <p:notesSz cx="6858000" cy="9144000"/>
  <p:embeddedFontLst>
    <p:embeddedFont>
      <p:font typeface="Bebas Neue" panose="020B0606020202050201" pitchFamily="3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6F604A5-B303-4BC7-85E6-22DEDF089DB1}">
          <p14:sldIdLst>
            <p14:sldId id="263"/>
            <p14:sldId id="258"/>
            <p14:sldId id="257"/>
            <p14:sldId id="259"/>
            <p14:sldId id="262"/>
            <p14:sldId id="279"/>
            <p14:sldId id="308"/>
            <p14:sldId id="266"/>
            <p14:sldId id="288"/>
            <p14:sldId id="270"/>
            <p14:sldId id="325"/>
            <p14:sldId id="338"/>
            <p14:sldId id="339"/>
            <p14:sldId id="301"/>
            <p14:sldId id="302"/>
            <p14:sldId id="332"/>
            <p14:sldId id="336"/>
            <p14:sldId id="337"/>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D1515"/>
    <a:srgbClr val="9E1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816" autoAdjust="0"/>
  </p:normalViewPr>
  <p:slideViewPr>
    <p:cSldViewPr snapToGrid="0">
      <p:cViewPr varScale="1">
        <p:scale>
          <a:sx n="60" d="100"/>
          <a:sy n="60" d="100"/>
        </p:scale>
        <p:origin x="1710" y="72"/>
      </p:cViewPr>
      <p:guideLst>
        <p:guide orient="horz" pos="162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96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ee9a8eaea0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ee9a8eaea0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0268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4437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14892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6423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4174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90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41788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96670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72112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ee9889bf19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ee9889bf1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 </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ee9889bf19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ee9889bf19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ee9889bf1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ee9889bf1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ee9889bf19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ee9889bf19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765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619851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e9a8eaea0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e9a8eaea0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ee9a8eaea0_1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ee9a8eaea0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99884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p:txBody>
          <a:bodyPr/>
          <a:lstStyle/>
          <a:p>
            <a:pPr lvl="0"/>
            <a:r>
              <a:rPr lang="en" dirty="0"/>
              <a:t> </a:t>
            </a:r>
          </a:p>
        </p:txBody>
      </p:sp>
      <p:sp>
        <p:nvSpPr>
          <p:cNvPr id="112" name="Google Shape;112;p20"/>
          <p:cNvSpPr txBox="1">
            <a:spLocks noGrp="1"/>
          </p:cNvSpPr>
          <p:nvPr>
            <p:ph type="body" idx="1"/>
          </p:nvPr>
        </p:nvSpPr>
        <p:spPr/>
        <p:txBody>
          <a:bodyPr/>
          <a:lstStyle/>
          <a:p>
            <a:pPr lvl="0"/>
            <a:r>
              <a:rPr lang="en-US" b="1" dirty="0">
                <a:solidFill>
                  <a:srgbClr val="9E161D"/>
                </a:solidFill>
                <a:sym typeface="Bebas Neue"/>
              </a:rPr>
              <a:t>E-Tab Tournament! Mondays at 7pm!</a:t>
            </a:r>
          </a:p>
          <a:p>
            <a:pPr lvl="0"/>
            <a:r>
              <a:rPr lang="en-US" b="1" dirty="0">
                <a:solidFill>
                  <a:srgbClr val="9E161D"/>
                </a:solidFill>
                <a:sym typeface="Bebas Neue"/>
              </a:rPr>
              <a:t>Sponsored by</a:t>
            </a:r>
          </a:p>
          <a:p>
            <a:pPr lvl="0"/>
            <a:r>
              <a:rPr lang="en-US" b="1" dirty="0">
                <a:solidFill>
                  <a:srgbClr val="9E161D"/>
                </a:solidFill>
                <a:sym typeface="Bebas Neue"/>
              </a:rPr>
              <a:t>ARROW gaming</a:t>
            </a:r>
          </a:p>
          <a:p>
            <a:pPr lvl="0"/>
            <a:r>
              <a:rPr lang="en-US" b="1" dirty="0">
                <a:solidFill>
                  <a:srgbClr val="9E161D"/>
                </a:solidFill>
                <a:sym typeface="Bebas Neue"/>
              </a:rPr>
              <a:t>No purchases are required</a:t>
            </a:r>
          </a:p>
        </p:txBody>
      </p:sp>
      <p:pic>
        <p:nvPicPr>
          <p:cNvPr id="1026" name="Picture 2" descr="Contact Arrow Games Where To Buy Bingo and Pull Tab Supplies">
            <a:extLst>
              <a:ext uri="{FF2B5EF4-FFF2-40B4-BE49-F238E27FC236}">
                <a16:creationId xmlns:a16="http://schemas.microsoft.com/office/drawing/2014/main" id="{E5C61F34-C794-FB68-F3DB-B22A3433D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1683" y="1083990"/>
            <a:ext cx="2124913" cy="21249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Electronic Pull Tabs">
            <a:extLst>
              <a:ext uri="{FF2B5EF4-FFF2-40B4-BE49-F238E27FC236}">
                <a16:creationId xmlns:a16="http://schemas.microsoft.com/office/drawing/2014/main" id="{67F6BD18-C2AB-94AA-93DA-675B420DE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7970" y="1083990"/>
            <a:ext cx="4144963" cy="317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p22"/>
          <p:cNvSpPr txBox="1">
            <a:spLocks noGrp="1"/>
          </p:cNvSpPr>
          <p:nvPr>
            <p:ph type="title"/>
          </p:nvPr>
        </p:nvSpPr>
        <p:spPr>
          <a:xfrm>
            <a:off x="439200" y="1379014"/>
            <a:ext cx="8704800" cy="2015828"/>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sz="3600" dirty="0">
                <a:solidFill>
                  <a:srgbClr val="8A2724"/>
                </a:solidFill>
                <a:latin typeface="Bebas Neue"/>
                <a:ea typeface="Bebas Neue"/>
                <a:cs typeface="Bebas Neue"/>
                <a:sym typeface="Bebas Neue"/>
              </a:rPr>
              <a:t>Recommendations?</a:t>
            </a:r>
            <a:br>
              <a:rPr lang="en-US" sz="3600" dirty="0">
                <a:solidFill>
                  <a:srgbClr val="8A2724"/>
                </a:solidFill>
                <a:latin typeface="Bebas Neue"/>
                <a:ea typeface="Bebas Neue"/>
                <a:cs typeface="Bebas Neue"/>
                <a:sym typeface="Bebas Neue"/>
              </a:rPr>
            </a:br>
            <a:r>
              <a:rPr lang="en-US" sz="3600" dirty="0">
                <a:solidFill>
                  <a:srgbClr val="8A2724"/>
                </a:solidFill>
                <a:latin typeface="Bebas Neue"/>
                <a:ea typeface="Bebas Neue"/>
                <a:cs typeface="Bebas Neue"/>
                <a:sym typeface="Bebas Neue"/>
              </a:rPr>
              <a:t>Or suggestions to improve the Environment FOR OUR VETERANS AND POST. PLEASE LET US KNOW</a:t>
            </a:r>
            <a:endParaRPr sz="3600" dirty="0">
              <a:solidFill>
                <a:srgbClr val="8A2724"/>
              </a:solidFill>
              <a:latin typeface="Bebas Neue"/>
              <a:ea typeface="Bebas Neue"/>
              <a:cs typeface="Bebas Neue"/>
              <a:sym typeface="Bebas Neue"/>
            </a:endParaRPr>
          </a:p>
        </p:txBody>
      </p:sp>
    </p:spTree>
    <p:extLst>
      <p:ext uri="{BB962C8B-B14F-4D97-AF65-F5344CB8AC3E}">
        <p14:creationId xmlns:p14="http://schemas.microsoft.com/office/powerpoint/2010/main" val="3069022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6" name="TextBox 5">
            <a:extLst>
              <a:ext uri="{FF2B5EF4-FFF2-40B4-BE49-F238E27FC236}">
                <a16:creationId xmlns:a16="http://schemas.microsoft.com/office/drawing/2014/main" id="{4AB143E5-60C5-DD9D-FDB1-6FE48758EB2C}"/>
              </a:ext>
            </a:extLst>
          </p:cNvPr>
          <p:cNvSpPr txBox="1"/>
          <p:nvPr/>
        </p:nvSpPr>
        <p:spPr>
          <a:xfrm>
            <a:off x="-1" y="1019960"/>
            <a:ext cx="9143999" cy="1877437"/>
          </a:xfrm>
          <a:prstGeom prst="rect">
            <a:avLst/>
          </a:prstGeom>
          <a:noFill/>
        </p:spPr>
        <p:txBody>
          <a:bodyPr wrap="square" rtlCol="0">
            <a:spAutoFit/>
          </a:bodyPr>
          <a:lstStyle/>
          <a:p>
            <a:pPr algn="ctr"/>
            <a:r>
              <a:rPr lang="en-US" sz="2800" b="1" dirty="0">
                <a:solidFill>
                  <a:srgbClr val="9E161D"/>
                </a:solidFill>
              </a:rPr>
              <a:t>MEMBERS IN NEED</a:t>
            </a: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spTree>
    <p:extLst>
      <p:ext uri="{BB962C8B-B14F-4D97-AF65-F5344CB8AC3E}">
        <p14:creationId xmlns:p14="http://schemas.microsoft.com/office/powerpoint/2010/main" val="3481410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47B2D9AF-5D7C-A1E6-15DB-04650103AF05}"/>
              </a:ext>
            </a:extLst>
          </p:cNvPr>
          <p:cNvSpPr txBox="1"/>
          <p:nvPr/>
        </p:nvSpPr>
        <p:spPr>
          <a:xfrm>
            <a:off x="9288378" y="3683529"/>
            <a:ext cx="2430688" cy="2308324"/>
          </a:xfrm>
          <a:prstGeom prst="rect">
            <a:avLst/>
          </a:prstGeom>
          <a:noFill/>
        </p:spPr>
        <p:txBody>
          <a:bodyPr wrap="square" rtlCol="0">
            <a:spAutoFit/>
          </a:bodyPr>
          <a:lstStyle/>
          <a:p>
            <a:pPr algn="ctr"/>
            <a:endParaRPr lang="en-US" sz="2800" b="1" dirty="0">
              <a:solidFill>
                <a:srgbClr val="9E161D"/>
              </a:solidFill>
            </a:endParaRPr>
          </a:p>
          <a:p>
            <a:pPr algn="ctr"/>
            <a:endParaRPr lang="en-US" sz="2800" b="1" dirty="0">
              <a:solidFill>
                <a:srgbClr val="9E161D"/>
              </a:solidFill>
            </a:endParaRP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pic>
        <p:nvPicPr>
          <p:cNvPr id="3" name="Picture 2">
            <a:extLst>
              <a:ext uri="{FF2B5EF4-FFF2-40B4-BE49-F238E27FC236}">
                <a16:creationId xmlns:a16="http://schemas.microsoft.com/office/drawing/2014/main" id="{AA28103C-DFF6-54E1-8A76-9E4EEA3CBE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7746"/>
            <a:ext cx="2709703" cy="29677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DF4E5C-A316-A69B-C7EC-79332C2D5851}"/>
              </a:ext>
            </a:extLst>
          </p:cNvPr>
          <p:cNvSpPr txBox="1"/>
          <p:nvPr/>
        </p:nvSpPr>
        <p:spPr>
          <a:xfrm>
            <a:off x="2919663" y="946484"/>
            <a:ext cx="3294492" cy="400110"/>
          </a:xfrm>
          <a:prstGeom prst="rect">
            <a:avLst/>
          </a:prstGeom>
          <a:noFill/>
        </p:spPr>
        <p:txBody>
          <a:bodyPr wrap="none" rtlCol="0">
            <a:spAutoFit/>
          </a:bodyPr>
          <a:lstStyle/>
          <a:p>
            <a:r>
              <a:rPr lang="en-US" sz="2000" b="1" dirty="0">
                <a:solidFill>
                  <a:srgbClr val="9E161D"/>
                </a:solidFill>
              </a:rPr>
              <a:t>FUNERAL INFORMATION</a:t>
            </a:r>
          </a:p>
        </p:txBody>
      </p:sp>
      <p:sp>
        <p:nvSpPr>
          <p:cNvPr id="5" name="TextBox 4">
            <a:extLst>
              <a:ext uri="{FF2B5EF4-FFF2-40B4-BE49-F238E27FC236}">
                <a16:creationId xmlns:a16="http://schemas.microsoft.com/office/drawing/2014/main" id="{71CD51DB-7DB2-4BF4-5B4F-1289FCE1687D}"/>
              </a:ext>
            </a:extLst>
          </p:cNvPr>
          <p:cNvSpPr txBox="1"/>
          <p:nvPr/>
        </p:nvSpPr>
        <p:spPr>
          <a:xfrm>
            <a:off x="3481137" y="1652337"/>
            <a:ext cx="4036682" cy="2462213"/>
          </a:xfrm>
          <a:prstGeom prst="rect">
            <a:avLst/>
          </a:prstGeom>
          <a:noFill/>
        </p:spPr>
        <p:txBody>
          <a:bodyPr wrap="square" rtlCol="0">
            <a:spAutoFit/>
          </a:bodyPr>
          <a:lstStyle/>
          <a:p>
            <a:r>
              <a:rPr lang="en-US" b="1" dirty="0">
                <a:solidFill>
                  <a:srgbClr val="9D1515"/>
                </a:solidFill>
              </a:rPr>
              <a:t>ROBERT W. DAVIS, AGE 62, OF VINE GROVE</a:t>
            </a:r>
          </a:p>
          <a:p>
            <a:r>
              <a:rPr lang="en-US" b="1" dirty="0">
                <a:solidFill>
                  <a:srgbClr val="9D1515"/>
                </a:solidFill>
              </a:rPr>
              <a:t>PASSED AWAY WEDNESDAY 13 MAY 2026</a:t>
            </a:r>
          </a:p>
          <a:p>
            <a:endParaRPr lang="en-US" b="1" dirty="0">
              <a:solidFill>
                <a:srgbClr val="9D1515"/>
              </a:solidFill>
            </a:endParaRPr>
          </a:p>
          <a:p>
            <a:r>
              <a:rPr lang="en-US" b="1" dirty="0">
                <a:solidFill>
                  <a:srgbClr val="9D1515"/>
                </a:solidFill>
              </a:rPr>
              <a:t>GRAVESIDE SERVICES WILL BE HELD AT 12:30PM ON FRIDAY JUNE 5</a:t>
            </a:r>
            <a:r>
              <a:rPr lang="en-US" b="1" baseline="30000" dirty="0">
                <a:solidFill>
                  <a:srgbClr val="9D1515"/>
                </a:solidFill>
              </a:rPr>
              <a:t>TH</a:t>
            </a:r>
            <a:r>
              <a:rPr lang="en-US" b="1" dirty="0">
                <a:solidFill>
                  <a:srgbClr val="9D1515"/>
                </a:solidFill>
              </a:rPr>
              <a:t> AT THE KENTUCKY VETERANS CEMETARY CENTRAL RADCLIFF KY</a:t>
            </a:r>
          </a:p>
          <a:p>
            <a:endParaRPr lang="en-US" b="1" dirty="0">
              <a:solidFill>
                <a:srgbClr val="9D1515"/>
              </a:solidFill>
            </a:endParaRPr>
          </a:p>
          <a:p>
            <a:r>
              <a:rPr lang="en-US" b="1" dirty="0">
                <a:solidFill>
                  <a:srgbClr val="9D1515"/>
                </a:solidFill>
              </a:rPr>
              <a:t>CELEBRATION OF LIFE WILL BE AT THE VFW</a:t>
            </a:r>
          </a:p>
          <a:p>
            <a:r>
              <a:rPr lang="en-US" b="1" dirty="0">
                <a:solidFill>
                  <a:srgbClr val="9D1515"/>
                </a:solidFill>
              </a:rPr>
              <a:t>JUNE 13</a:t>
            </a:r>
            <a:r>
              <a:rPr lang="en-US" b="1" baseline="30000" dirty="0">
                <a:solidFill>
                  <a:srgbClr val="9D1515"/>
                </a:solidFill>
              </a:rPr>
              <a:t>TH</a:t>
            </a:r>
            <a:r>
              <a:rPr lang="en-US" b="1" dirty="0">
                <a:solidFill>
                  <a:srgbClr val="9D1515"/>
                </a:solidFill>
              </a:rPr>
              <a:t> FROM 12:00 TO 2:00PM</a:t>
            </a:r>
          </a:p>
        </p:txBody>
      </p:sp>
    </p:spTree>
    <p:extLst>
      <p:ext uri="{BB962C8B-B14F-4D97-AF65-F5344CB8AC3E}">
        <p14:creationId xmlns:p14="http://schemas.microsoft.com/office/powerpoint/2010/main" val="1384189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47B2D9AF-5D7C-A1E6-15DB-04650103AF05}"/>
              </a:ext>
            </a:extLst>
          </p:cNvPr>
          <p:cNvSpPr txBox="1"/>
          <p:nvPr/>
        </p:nvSpPr>
        <p:spPr>
          <a:xfrm>
            <a:off x="9288378" y="3683529"/>
            <a:ext cx="2430688" cy="2308324"/>
          </a:xfrm>
          <a:prstGeom prst="rect">
            <a:avLst/>
          </a:prstGeom>
          <a:noFill/>
        </p:spPr>
        <p:txBody>
          <a:bodyPr wrap="square" rtlCol="0">
            <a:spAutoFit/>
          </a:bodyPr>
          <a:lstStyle/>
          <a:p>
            <a:pPr algn="ctr"/>
            <a:endParaRPr lang="en-US" sz="2800" b="1" dirty="0">
              <a:solidFill>
                <a:srgbClr val="9E161D"/>
              </a:solidFill>
            </a:endParaRPr>
          </a:p>
          <a:p>
            <a:pPr algn="ctr"/>
            <a:endParaRPr lang="en-US" sz="2800" b="1" dirty="0">
              <a:solidFill>
                <a:srgbClr val="9E161D"/>
              </a:solidFill>
            </a:endParaRPr>
          </a:p>
          <a:p>
            <a:endParaRPr lang="en-US" sz="2800" b="1" dirty="0">
              <a:solidFill>
                <a:srgbClr val="9E161D"/>
              </a:solidFill>
            </a:endParaRPr>
          </a:p>
          <a:p>
            <a:endParaRPr lang="en-US" sz="2000" b="1" dirty="0">
              <a:solidFill>
                <a:srgbClr val="9E161D"/>
              </a:solidFill>
            </a:endParaRPr>
          </a:p>
          <a:p>
            <a:endParaRPr lang="en-US" sz="2000" b="1" dirty="0">
              <a:solidFill>
                <a:srgbClr val="9E161D"/>
              </a:solidFill>
            </a:endParaRPr>
          </a:p>
          <a:p>
            <a:endParaRPr lang="en-US" sz="2000" b="1" dirty="0">
              <a:solidFill>
                <a:srgbClr val="9E161D"/>
              </a:solidFill>
            </a:endParaRPr>
          </a:p>
        </p:txBody>
      </p:sp>
      <p:sp>
        <p:nvSpPr>
          <p:cNvPr id="4" name="TextBox 3">
            <a:extLst>
              <a:ext uri="{FF2B5EF4-FFF2-40B4-BE49-F238E27FC236}">
                <a16:creationId xmlns:a16="http://schemas.microsoft.com/office/drawing/2014/main" id="{4BDF4E5C-A316-A69B-C7EC-79332C2D5851}"/>
              </a:ext>
            </a:extLst>
          </p:cNvPr>
          <p:cNvSpPr txBox="1"/>
          <p:nvPr/>
        </p:nvSpPr>
        <p:spPr>
          <a:xfrm>
            <a:off x="2919663" y="946484"/>
            <a:ext cx="3294492" cy="400110"/>
          </a:xfrm>
          <a:prstGeom prst="rect">
            <a:avLst/>
          </a:prstGeom>
          <a:noFill/>
        </p:spPr>
        <p:txBody>
          <a:bodyPr wrap="none" rtlCol="0">
            <a:spAutoFit/>
          </a:bodyPr>
          <a:lstStyle/>
          <a:p>
            <a:r>
              <a:rPr lang="en-US" sz="2000" b="1" dirty="0">
                <a:solidFill>
                  <a:srgbClr val="9E161D"/>
                </a:solidFill>
              </a:rPr>
              <a:t>FUNERAL INFORMATION</a:t>
            </a:r>
          </a:p>
        </p:txBody>
      </p:sp>
      <p:sp>
        <p:nvSpPr>
          <p:cNvPr id="5" name="TextBox 4">
            <a:extLst>
              <a:ext uri="{FF2B5EF4-FFF2-40B4-BE49-F238E27FC236}">
                <a16:creationId xmlns:a16="http://schemas.microsoft.com/office/drawing/2014/main" id="{71CD51DB-7DB2-4BF4-5B4F-1289FCE1687D}"/>
              </a:ext>
            </a:extLst>
          </p:cNvPr>
          <p:cNvSpPr txBox="1"/>
          <p:nvPr/>
        </p:nvSpPr>
        <p:spPr>
          <a:xfrm>
            <a:off x="3481137" y="1652337"/>
            <a:ext cx="4036682" cy="2677656"/>
          </a:xfrm>
          <a:prstGeom prst="rect">
            <a:avLst/>
          </a:prstGeom>
          <a:noFill/>
        </p:spPr>
        <p:txBody>
          <a:bodyPr wrap="square" rtlCol="0">
            <a:spAutoFit/>
          </a:bodyPr>
          <a:lstStyle/>
          <a:p>
            <a:r>
              <a:rPr lang="en-US" b="1" dirty="0">
                <a:solidFill>
                  <a:srgbClr val="9D1515"/>
                </a:solidFill>
              </a:rPr>
              <a:t>HERSEY MCCOY WHITE, 81 OF RADCLIFF</a:t>
            </a:r>
          </a:p>
          <a:p>
            <a:r>
              <a:rPr lang="en-US" b="1" dirty="0">
                <a:solidFill>
                  <a:srgbClr val="9D1515"/>
                </a:solidFill>
              </a:rPr>
              <a:t>DIED SUNDAY MAY 17</a:t>
            </a:r>
            <a:r>
              <a:rPr lang="en-US" b="1" baseline="30000" dirty="0">
                <a:solidFill>
                  <a:srgbClr val="9D1515"/>
                </a:solidFill>
              </a:rPr>
              <a:t>TH</a:t>
            </a:r>
            <a:r>
              <a:rPr lang="en-US" b="1" dirty="0">
                <a:solidFill>
                  <a:srgbClr val="9D1515"/>
                </a:solidFill>
              </a:rPr>
              <a:t> 2026.</a:t>
            </a:r>
          </a:p>
          <a:p>
            <a:endParaRPr lang="en-US" b="1" dirty="0">
              <a:solidFill>
                <a:srgbClr val="9D1515"/>
              </a:solidFill>
            </a:endParaRPr>
          </a:p>
          <a:p>
            <a:r>
              <a:rPr lang="en-US" b="1" dirty="0">
                <a:solidFill>
                  <a:srgbClr val="9D1515"/>
                </a:solidFill>
              </a:rPr>
              <a:t>FUNERAL WILL BE HELD AT 12:00PM ON TUESDAY MAY 26</a:t>
            </a:r>
            <a:r>
              <a:rPr lang="en-US" b="1" baseline="30000" dirty="0">
                <a:solidFill>
                  <a:srgbClr val="9D1515"/>
                </a:solidFill>
              </a:rPr>
              <a:t>TH</a:t>
            </a:r>
            <a:r>
              <a:rPr lang="en-US" b="1" dirty="0">
                <a:solidFill>
                  <a:srgbClr val="9D1515"/>
                </a:solidFill>
              </a:rPr>
              <a:t> AT RADCLIFF FIRST ASSEMBLY OF GOD.</a:t>
            </a:r>
          </a:p>
          <a:p>
            <a:endParaRPr lang="en-US" b="1" dirty="0">
              <a:solidFill>
                <a:srgbClr val="9D1515"/>
              </a:solidFill>
            </a:endParaRPr>
          </a:p>
          <a:p>
            <a:r>
              <a:rPr lang="en-US" b="1" dirty="0">
                <a:solidFill>
                  <a:srgbClr val="9D1515"/>
                </a:solidFill>
              </a:rPr>
              <a:t>GRAVESITE SERVICE WILL BE HELD AT  THE KENTUCKY VETERANS CEMETARY CENTRAL IN RADCLIFF KY. FOLLOWING THE FUNERAK SERVICE</a:t>
            </a:r>
          </a:p>
          <a:p>
            <a:endParaRPr lang="en-US" b="1" dirty="0">
              <a:solidFill>
                <a:srgbClr val="9D1515"/>
              </a:solidFill>
            </a:endParaRPr>
          </a:p>
        </p:txBody>
      </p:sp>
      <p:pic>
        <p:nvPicPr>
          <p:cNvPr id="10" name="Picture 9" descr="A person in a military uniform&#10;&#10;Description automatically generated">
            <a:extLst>
              <a:ext uri="{FF2B5EF4-FFF2-40B4-BE49-F238E27FC236}">
                <a16:creationId xmlns:a16="http://schemas.microsoft.com/office/drawing/2014/main" id="{B13C9E44-DCCD-95EB-CADA-1376C0B2984C}"/>
              </a:ext>
            </a:extLst>
          </p:cNvPr>
          <p:cNvPicPr>
            <a:picLocks noChangeAspect="1"/>
          </p:cNvPicPr>
          <p:nvPr/>
        </p:nvPicPr>
        <p:blipFill>
          <a:blip r:embed="rId4"/>
          <a:stretch>
            <a:fillRect/>
          </a:stretch>
        </p:blipFill>
        <p:spPr>
          <a:xfrm>
            <a:off x="146339" y="946484"/>
            <a:ext cx="2644988" cy="3456824"/>
          </a:xfrm>
          <a:prstGeom prst="rect">
            <a:avLst/>
          </a:prstGeom>
        </p:spPr>
      </p:pic>
    </p:spTree>
    <p:extLst>
      <p:ext uri="{BB962C8B-B14F-4D97-AF65-F5344CB8AC3E}">
        <p14:creationId xmlns:p14="http://schemas.microsoft.com/office/powerpoint/2010/main" val="1319623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pic>
        <p:nvPicPr>
          <p:cNvPr id="1026" name="Picture 2" descr="Service Dogs for Veterans: Helping American Heros | Therapy Pet">
            <a:extLst>
              <a:ext uri="{FF2B5EF4-FFF2-40B4-BE49-F238E27FC236}">
                <a16:creationId xmlns:a16="http://schemas.microsoft.com/office/drawing/2014/main" id="{3D5D89CB-BA18-B34E-568D-4DA216E927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128" y="1245037"/>
            <a:ext cx="4832872" cy="3141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62EFED4-6743-A550-954D-8FCEEDD13F7F}"/>
              </a:ext>
            </a:extLst>
          </p:cNvPr>
          <p:cNvSpPr txBox="1"/>
          <p:nvPr/>
        </p:nvSpPr>
        <p:spPr>
          <a:xfrm>
            <a:off x="124139" y="1010938"/>
            <a:ext cx="3866147" cy="3508653"/>
          </a:xfrm>
          <a:prstGeom prst="rect">
            <a:avLst/>
          </a:prstGeom>
          <a:noFill/>
        </p:spPr>
        <p:txBody>
          <a:bodyPr wrap="square" rtlCol="0">
            <a:spAutoFit/>
          </a:bodyPr>
          <a:lstStyle/>
          <a:p>
            <a:r>
              <a:rPr lang="en-US" sz="1600" b="1" dirty="0">
                <a:solidFill>
                  <a:srgbClr val="9E161D"/>
                </a:solidFill>
              </a:rPr>
              <a:t>NO DOGS OR OTHER PETS ALLOWED</a:t>
            </a:r>
          </a:p>
          <a:p>
            <a:endParaRPr lang="en-US" sz="1600" b="1" dirty="0">
              <a:solidFill>
                <a:srgbClr val="9E161D"/>
              </a:solidFill>
            </a:endParaRPr>
          </a:p>
          <a:p>
            <a:r>
              <a:rPr lang="en-US" sz="1600" b="1" dirty="0">
                <a:solidFill>
                  <a:srgbClr val="9E161D"/>
                </a:solidFill>
              </a:rPr>
              <a:t>THIS INCLUDES EMOTIONAL SUPPORT, COMPANION AND THERAPY ANIMALS</a:t>
            </a:r>
          </a:p>
          <a:p>
            <a:endParaRPr lang="en-US" sz="1600" b="1" dirty="0">
              <a:solidFill>
                <a:srgbClr val="9E161D"/>
              </a:solidFill>
            </a:endParaRPr>
          </a:p>
          <a:p>
            <a:r>
              <a:rPr lang="en-US" sz="1600" b="1" dirty="0">
                <a:solidFill>
                  <a:srgbClr val="9E161D"/>
                </a:solidFill>
              </a:rPr>
              <a:t>EXEPT FOR GUIDE DOGS SIGNAL DOGS AND SERVICE ANIMALS WITH CERTIFIED DOCUMENTS IN HAND</a:t>
            </a:r>
          </a:p>
          <a:p>
            <a:endParaRPr lang="en-US" sz="1600" b="1" dirty="0">
              <a:solidFill>
                <a:srgbClr val="9E161D"/>
              </a:solidFill>
            </a:endParaRPr>
          </a:p>
          <a:p>
            <a:r>
              <a:rPr lang="en-US" sz="1600" b="1" dirty="0">
                <a:solidFill>
                  <a:srgbClr val="9E161D"/>
                </a:solidFill>
              </a:rPr>
              <a:t>WE APPRICIATE YOUR UNDERSTANDING</a:t>
            </a:r>
          </a:p>
          <a:p>
            <a:endParaRPr lang="en-US" b="1" dirty="0">
              <a:solidFill>
                <a:srgbClr val="9E161D"/>
              </a:solidFill>
            </a:endParaRPr>
          </a:p>
        </p:txBody>
      </p:sp>
    </p:spTree>
    <p:extLst>
      <p:ext uri="{BB962C8B-B14F-4D97-AF65-F5344CB8AC3E}">
        <p14:creationId xmlns:p14="http://schemas.microsoft.com/office/powerpoint/2010/main" val="394108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2" name="TextBox 1">
            <a:extLst>
              <a:ext uri="{FF2B5EF4-FFF2-40B4-BE49-F238E27FC236}">
                <a16:creationId xmlns:a16="http://schemas.microsoft.com/office/drawing/2014/main" id="{562EFED4-6743-A550-954D-8FCEEDD13F7F}"/>
              </a:ext>
            </a:extLst>
          </p:cNvPr>
          <p:cNvSpPr txBox="1"/>
          <p:nvPr/>
        </p:nvSpPr>
        <p:spPr>
          <a:xfrm>
            <a:off x="0" y="1106537"/>
            <a:ext cx="9174306" cy="2769989"/>
          </a:xfrm>
          <a:prstGeom prst="rect">
            <a:avLst/>
          </a:prstGeom>
          <a:noFill/>
        </p:spPr>
        <p:txBody>
          <a:bodyPr wrap="none" rtlCol="0">
            <a:spAutoFit/>
          </a:bodyPr>
          <a:lstStyle/>
          <a:p>
            <a:r>
              <a:rPr lang="en-US" sz="1800" b="1" dirty="0">
                <a:solidFill>
                  <a:srgbClr val="9E161D"/>
                </a:solidFill>
              </a:rPr>
              <a:t>ORDER OF SERVICE AT THE CANTEEN, IS AS FOLLOWS</a:t>
            </a:r>
          </a:p>
          <a:p>
            <a:endParaRPr lang="en-US" sz="1800" b="1" dirty="0">
              <a:solidFill>
                <a:srgbClr val="9E161D"/>
              </a:solidFill>
            </a:endParaRPr>
          </a:p>
          <a:p>
            <a:r>
              <a:rPr lang="en-US" sz="1800" b="1" dirty="0">
                <a:solidFill>
                  <a:srgbClr val="9E161D"/>
                </a:solidFill>
              </a:rPr>
              <a:t>1. ALCOHOL</a:t>
            </a:r>
          </a:p>
          <a:p>
            <a:endParaRPr lang="en-US" sz="1800" b="1" dirty="0">
              <a:solidFill>
                <a:srgbClr val="9E161D"/>
              </a:solidFill>
            </a:endParaRPr>
          </a:p>
          <a:p>
            <a:r>
              <a:rPr lang="en-US" sz="1800" b="1" dirty="0">
                <a:solidFill>
                  <a:srgbClr val="9E161D"/>
                </a:solidFill>
              </a:rPr>
              <a:t>2. FOOD</a:t>
            </a:r>
          </a:p>
          <a:p>
            <a:endParaRPr lang="en-US" sz="1800" b="1" dirty="0">
              <a:solidFill>
                <a:srgbClr val="9E161D"/>
              </a:solidFill>
            </a:endParaRPr>
          </a:p>
          <a:p>
            <a:r>
              <a:rPr lang="en-US" sz="1800" b="1" dirty="0">
                <a:solidFill>
                  <a:srgbClr val="9E161D"/>
                </a:solidFill>
              </a:rPr>
              <a:t>3. GAMING</a:t>
            </a:r>
          </a:p>
          <a:p>
            <a:endParaRPr lang="en-US" sz="1800" b="1" dirty="0">
              <a:solidFill>
                <a:srgbClr val="9E161D"/>
              </a:solidFill>
            </a:endParaRPr>
          </a:p>
          <a:p>
            <a:r>
              <a:rPr lang="en-US" sz="1800" b="1" dirty="0">
                <a:solidFill>
                  <a:srgbClr val="9E161D"/>
                </a:solidFill>
              </a:rPr>
              <a:t>4. ALL ETABS MUST BE TURNED IN BY CLOSE OF BUSINESS THE DAY OF PLAY.</a:t>
            </a:r>
          </a:p>
          <a:p>
            <a:endParaRPr lang="en-US" sz="1200" b="1" dirty="0">
              <a:solidFill>
                <a:srgbClr val="9E161D"/>
              </a:solidFill>
            </a:endParaRPr>
          </a:p>
        </p:txBody>
      </p:sp>
    </p:spTree>
    <p:extLst>
      <p:ext uri="{BB962C8B-B14F-4D97-AF65-F5344CB8AC3E}">
        <p14:creationId xmlns:p14="http://schemas.microsoft.com/office/powerpoint/2010/main" val="1279866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TextBox 3">
            <a:extLst>
              <a:ext uri="{FF2B5EF4-FFF2-40B4-BE49-F238E27FC236}">
                <a16:creationId xmlns:a16="http://schemas.microsoft.com/office/drawing/2014/main" id="{4617A7CF-2B77-3B8D-DE1A-1ED65B422372}"/>
              </a:ext>
            </a:extLst>
          </p:cNvPr>
          <p:cNvSpPr txBox="1"/>
          <p:nvPr/>
        </p:nvSpPr>
        <p:spPr>
          <a:xfrm>
            <a:off x="0" y="1090864"/>
            <a:ext cx="7748338" cy="5529719"/>
          </a:xfrm>
          <a:prstGeom prst="rect">
            <a:avLst/>
          </a:prstGeom>
          <a:noFill/>
        </p:spPr>
        <p:txBody>
          <a:bodyPr wrap="square" rtlCol="0">
            <a:spAutoFit/>
          </a:bodyPr>
          <a:lstStyle/>
          <a:p>
            <a:r>
              <a:rPr lang="en-US" sz="2000" b="1" dirty="0">
                <a:solidFill>
                  <a:srgbClr val="9D1515"/>
                </a:solidFill>
              </a:rPr>
              <a:t>FREE FOOD IN THE CANTEEN AT 5:00PM</a:t>
            </a:r>
          </a:p>
          <a:p>
            <a:r>
              <a:rPr lang="en-US" sz="2000" b="1" dirty="0">
                <a:solidFill>
                  <a:srgbClr val="9D1515"/>
                </a:solidFill>
              </a:rPr>
              <a:t>        </a:t>
            </a:r>
          </a:p>
          <a:p>
            <a:r>
              <a:rPr lang="en-US" sz="2000" b="1" baseline="30000" dirty="0">
                <a:solidFill>
                  <a:srgbClr val="9D1515"/>
                </a:solidFill>
              </a:rPr>
              <a:t>      </a:t>
            </a:r>
            <a:r>
              <a:rPr lang="en-US" sz="2000" b="1" dirty="0">
                <a:solidFill>
                  <a:srgbClr val="9D1515"/>
                </a:solidFill>
              </a:rPr>
              <a:t> </a:t>
            </a:r>
            <a:r>
              <a:rPr kumimoji="0" lang="en-US" sz="2000" b="1" i="0" u="none" strike="noStrike" kern="0" cap="none" spc="0" normalizeH="0" baseline="0" noProof="0" dirty="0">
                <a:ln>
                  <a:noFill/>
                </a:ln>
                <a:solidFill>
                  <a:srgbClr val="9D1515"/>
                </a:solidFill>
                <a:effectLst/>
                <a:uLnTx/>
                <a:uFillTx/>
                <a:latin typeface="Arial"/>
                <a:cs typeface="Arial"/>
                <a:sym typeface="Arial"/>
              </a:rPr>
              <a:t>MAY</a:t>
            </a:r>
            <a:r>
              <a:rPr lang="en-US" sz="2000" b="1" dirty="0">
                <a:solidFill>
                  <a:srgbClr val="9D1515"/>
                </a:solidFill>
              </a:rPr>
              <a:t>     29</a:t>
            </a:r>
            <a:r>
              <a:rPr lang="en-US" sz="2000" b="1" baseline="30000" dirty="0">
                <a:solidFill>
                  <a:srgbClr val="9D1515"/>
                </a:solidFill>
              </a:rPr>
              <a:t>TH  </a:t>
            </a:r>
            <a:endParaRPr lang="en-US" sz="2000" b="1" dirty="0">
              <a:solidFill>
                <a:srgbClr val="9D1515"/>
              </a:solidFill>
            </a:endParaRPr>
          </a:p>
          <a:p>
            <a:r>
              <a:rPr lang="en-US" sz="2000" b="1" dirty="0">
                <a:solidFill>
                  <a:srgbClr val="9D1515"/>
                </a:solidFill>
              </a:rPr>
              <a:t>     JUNE     2</a:t>
            </a:r>
            <a:r>
              <a:rPr lang="en-US" sz="2000" b="1" baseline="30000" dirty="0">
                <a:solidFill>
                  <a:srgbClr val="9D1515"/>
                </a:solidFill>
              </a:rPr>
              <a:t>ND</a:t>
            </a:r>
            <a:r>
              <a:rPr lang="en-US" sz="2000" b="1" dirty="0">
                <a:solidFill>
                  <a:srgbClr val="9D1515"/>
                </a:solidFill>
              </a:rPr>
              <a:t>       </a:t>
            </a:r>
          </a:p>
          <a:p>
            <a:r>
              <a:rPr lang="en-US" sz="2000" b="1" dirty="0">
                <a:solidFill>
                  <a:srgbClr val="9D1515"/>
                </a:solidFill>
              </a:rPr>
              <a:t>    JUNE      3</a:t>
            </a:r>
            <a:r>
              <a:rPr lang="en-US" sz="2000" b="1" baseline="30000" dirty="0">
                <a:solidFill>
                  <a:srgbClr val="9D1515"/>
                </a:solidFill>
              </a:rPr>
              <a:t>RD</a:t>
            </a:r>
            <a:endParaRPr lang="en-US" sz="2000" b="1" dirty="0">
              <a:solidFill>
                <a:srgbClr val="9D1515"/>
              </a:solidFill>
            </a:endParaRPr>
          </a:p>
          <a:p>
            <a:r>
              <a:rPr lang="en-US" sz="2000" b="1" dirty="0">
                <a:solidFill>
                  <a:srgbClr val="9D1515"/>
                </a:solidFill>
              </a:rPr>
              <a:t>    JUNE      5</a:t>
            </a:r>
            <a:r>
              <a:rPr lang="en-US" sz="2000" b="1" baseline="30000" dirty="0">
                <a:solidFill>
                  <a:srgbClr val="9D1515"/>
                </a:solidFill>
              </a:rPr>
              <a:t>TH</a:t>
            </a:r>
            <a:endParaRPr lang="en-US" sz="2000" b="1" dirty="0">
              <a:solidFill>
                <a:srgbClr val="9D1515"/>
              </a:solidFill>
            </a:endParaRPr>
          </a:p>
          <a:p>
            <a:r>
              <a:rPr lang="en-US" sz="2000" b="1" dirty="0">
                <a:solidFill>
                  <a:srgbClr val="9D1515"/>
                </a:solidFill>
              </a:rPr>
              <a:t>    JUNE      9</a:t>
            </a:r>
            <a:r>
              <a:rPr lang="en-US" sz="2000" b="1" baseline="30000" dirty="0">
                <a:solidFill>
                  <a:srgbClr val="9D1515"/>
                </a:solidFill>
              </a:rPr>
              <a:t>TH</a:t>
            </a:r>
          </a:p>
          <a:p>
            <a:r>
              <a:rPr lang="en-US" sz="2000" b="1" baseline="30000" dirty="0">
                <a:solidFill>
                  <a:srgbClr val="9D1515"/>
                </a:solidFill>
              </a:rPr>
              <a:t>  </a:t>
            </a:r>
            <a:r>
              <a:rPr lang="en-US" sz="2000" b="1" dirty="0">
                <a:solidFill>
                  <a:srgbClr val="9D1515"/>
                </a:solidFill>
              </a:rPr>
              <a:t>   JUNE     11</a:t>
            </a:r>
            <a:r>
              <a:rPr lang="en-US" sz="2000" b="1" baseline="30000" dirty="0">
                <a:solidFill>
                  <a:srgbClr val="9D1515"/>
                </a:solidFill>
              </a:rPr>
              <a:t>TH</a:t>
            </a:r>
          </a:p>
          <a:p>
            <a:r>
              <a:rPr lang="en-US" sz="2000" b="1" baseline="30000" dirty="0">
                <a:solidFill>
                  <a:srgbClr val="9D1515"/>
                </a:solidFill>
              </a:rPr>
              <a:t>     </a:t>
            </a:r>
            <a:r>
              <a:rPr lang="en-US" sz="2000" b="1" dirty="0">
                <a:solidFill>
                  <a:srgbClr val="9D1515"/>
                </a:solidFill>
              </a:rPr>
              <a:t>JUNE      9</a:t>
            </a:r>
            <a:r>
              <a:rPr lang="en-US" sz="2000" b="1" baseline="30000" dirty="0">
                <a:solidFill>
                  <a:srgbClr val="9D1515"/>
                </a:solidFill>
              </a:rPr>
              <a:t>TH</a:t>
            </a:r>
          </a:p>
          <a:p>
            <a:r>
              <a:rPr lang="en-US" sz="2000" b="1" baseline="30000" dirty="0">
                <a:solidFill>
                  <a:srgbClr val="9D1515"/>
                </a:solidFill>
              </a:rPr>
              <a:t>     </a:t>
            </a:r>
            <a:r>
              <a:rPr lang="en-US" sz="2000" b="1" dirty="0">
                <a:solidFill>
                  <a:srgbClr val="9D1515"/>
                </a:solidFill>
              </a:rPr>
              <a:t>JUNE     10</a:t>
            </a:r>
            <a:r>
              <a:rPr lang="en-US" sz="2000" b="1" baseline="30000" dirty="0">
                <a:solidFill>
                  <a:srgbClr val="9D1515"/>
                </a:solidFill>
              </a:rPr>
              <a:t>TH</a:t>
            </a:r>
            <a:r>
              <a:rPr lang="en-US" sz="2000" b="1" dirty="0">
                <a:solidFill>
                  <a:srgbClr val="9D1515"/>
                </a:solidFill>
              </a:rPr>
              <a:t> </a:t>
            </a:r>
          </a:p>
          <a:p>
            <a:r>
              <a:rPr lang="en-US" sz="2000" b="1" dirty="0">
                <a:solidFill>
                  <a:srgbClr val="9D1515"/>
                </a:solidFill>
              </a:rPr>
              <a:t>   JUNE      12</a:t>
            </a:r>
            <a:r>
              <a:rPr lang="en-US" sz="2000" b="1" baseline="30000" dirty="0">
                <a:solidFill>
                  <a:srgbClr val="9D1515"/>
                </a:solidFill>
              </a:rPr>
              <a:t>TH</a:t>
            </a:r>
          </a:p>
          <a:p>
            <a:endParaRPr lang="en-US" sz="2000" b="1" baseline="30000" dirty="0">
              <a:solidFill>
                <a:srgbClr val="9D1515"/>
              </a:solidFill>
            </a:endParaRPr>
          </a:p>
          <a:p>
            <a:r>
              <a:rPr lang="en-US" sz="2000" b="1" baseline="30000" dirty="0">
                <a:solidFill>
                  <a:srgbClr val="9D1515"/>
                </a:solidFill>
              </a:rPr>
              <a:t>    </a:t>
            </a:r>
          </a:p>
          <a:p>
            <a:r>
              <a:rPr lang="en-US" sz="2000" b="1" baseline="30000" dirty="0">
                <a:solidFill>
                  <a:srgbClr val="9D1515"/>
                </a:solidFill>
              </a:rPr>
              <a:t>     </a:t>
            </a:r>
          </a:p>
          <a:p>
            <a:endParaRPr lang="en-US" sz="2000" b="1" dirty="0">
              <a:solidFill>
                <a:srgbClr val="9D1515"/>
              </a:solidFill>
            </a:endParaRPr>
          </a:p>
          <a:p>
            <a:endParaRPr lang="en-US" sz="2000" b="1" baseline="30000" dirty="0">
              <a:solidFill>
                <a:srgbClr val="9D1515"/>
              </a:solidFill>
            </a:endParaRPr>
          </a:p>
          <a:p>
            <a:endParaRPr lang="en-US" sz="2000" b="1" dirty="0">
              <a:solidFill>
                <a:srgbClr val="9D1515"/>
              </a:solidFill>
            </a:endParaRPr>
          </a:p>
          <a:p>
            <a:endParaRPr lang="en-US" sz="2000" b="1" dirty="0">
              <a:solidFill>
                <a:srgbClr val="9D1515"/>
              </a:solidFill>
            </a:endParaRPr>
          </a:p>
          <a:p>
            <a:endParaRPr lang="en-US" sz="2000" b="1" dirty="0">
              <a:solidFill>
                <a:srgbClr val="9D1515"/>
              </a:solidFill>
            </a:endParaRPr>
          </a:p>
        </p:txBody>
      </p:sp>
      <p:pic>
        <p:nvPicPr>
          <p:cNvPr id="1028" name="Picture 4" descr="Food | WWF">
            <a:extLst>
              <a:ext uri="{FF2B5EF4-FFF2-40B4-BE49-F238E27FC236}">
                <a16:creationId xmlns:a16="http://schemas.microsoft.com/office/drawing/2014/main" id="{4ACD6ADB-D909-0D08-0C15-1FE84D261A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2284" y="1556084"/>
            <a:ext cx="5890874" cy="2807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5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extBox 1">
            <a:extLst>
              <a:ext uri="{FF2B5EF4-FFF2-40B4-BE49-F238E27FC236}">
                <a16:creationId xmlns:a16="http://schemas.microsoft.com/office/drawing/2014/main" id="{AECC1A4A-B576-647C-F8E1-474F76556489}"/>
              </a:ext>
            </a:extLst>
          </p:cNvPr>
          <p:cNvSpPr txBox="1"/>
          <p:nvPr/>
        </p:nvSpPr>
        <p:spPr>
          <a:xfrm>
            <a:off x="0" y="962527"/>
            <a:ext cx="9045225" cy="461665"/>
          </a:xfrm>
          <a:prstGeom prst="rect">
            <a:avLst/>
          </a:prstGeom>
          <a:noFill/>
        </p:spPr>
        <p:txBody>
          <a:bodyPr wrap="square" rtlCol="0">
            <a:spAutoFit/>
          </a:bodyPr>
          <a:lstStyle/>
          <a:p>
            <a:pPr algn="ctr"/>
            <a:r>
              <a:rPr lang="en-US" sz="2400" b="1" dirty="0">
                <a:solidFill>
                  <a:srgbClr val="9E161D"/>
                </a:solidFill>
              </a:rPr>
              <a:t>SCHNITZEL FOR LUNCH AND DINNER THURSDAYS</a:t>
            </a:r>
          </a:p>
        </p:txBody>
      </p:sp>
      <p:sp>
        <p:nvSpPr>
          <p:cNvPr id="3" name="TextBox 2">
            <a:extLst>
              <a:ext uri="{FF2B5EF4-FFF2-40B4-BE49-F238E27FC236}">
                <a16:creationId xmlns:a16="http://schemas.microsoft.com/office/drawing/2014/main" id="{CC2311D3-605D-CBE1-5870-1F8452675425}"/>
              </a:ext>
            </a:extLst>
          </p:cNvPr>
          <p:cNvSpPr txBox="1"/>
          <p:nvPr/>
        </p:nvSpPr>
        <p:spPr>
          <a:xfrm>
            <a:off x="0" y="1632739"/>
            <a:ext cx="4419600" cy="1477328"/>
          </a:xfrm>
          <a:prstGeom prst="rect">
            <a:avLst/>
          </a:prstGeom>
          <a:noFill/>
        </p:spPr>
        <p:txBody>
          <a:bodyPr wrap="square" rtlCol="0">
            <a:spAutoFit/>
          </a:bodyPr>
          <a:lstStyle/>
          <a:p>
            <a:r>
              <a:rPr lang="en-US" sz="1800" b="1" dirty="0">
                <a:solidFill>
                  <a:srgbClr val="9E161D"/>
                </a:solidFill>
              </a:rPr>
              <a:t>SCHNITZEL LUNCH/DINNER $10.00</a:t>
            </a:r>
          </a:p>
          <a:p>
            <a:r>
              <a:rPr lang="en-US" sz="1800" b="1" dirty="0">
                <a:solidFill>
                  <a:srgbClr val="9E161D"/>
                </a:solidFill>
              </a:rPr>
              <a:t>DESERT $2.00</a:t>
            </a:r>
          </a:p>
          <a:p>
            <a:endParaRPr lang="en-US" sz="1800" b="1" dirty="0">
              <a:solidFill>
                <a:srgbClr val="9E161D"/>
              </a:solidFill>
            </a:endParaRPr>
          </a:p>
          <a:p>
            <a:r>
              <a:rPr lang="en-US" sz="1800" b="1" dirty="0">
                <a:solidFill>
                  <a:srgbClr val="9E161D"/>
                </a:solidFill>
              </a:rPr>
              <a:t>LUNCH 11:30 TO 1:00</a:t>
            </a:r>
          </a:p>
          <a:p>
            <a:r>
              <a:rPr lang="en-US" sz="1800" b="1" dirty="0">
                <a:solidFill>
                  <a:srgbClr val="9E161D"/>
                </a:solidFill>
              </a:rPr>
              <a:t>DINNER 5:00 TO 7:00</a:t>
            </a:r>
          </a:p>
        </p:txBody>
      </p:sp>
      <p:pic>
        <p:nvPicPr>
          <p:cNvPr id="1026" name="Picture 2" descr="Jaeger Schnitzel Recipe">
            <a:extLst>
              <a:ext uri="{FF2B5EF4-FFF2-40B4-BE49-F238E27FC236}">
                <a16:creationId xmlns:a16="http://schemas.microsoft.com/office/drawing/2014/main" id="{9386F95A-9D4F-79B0-7CA1-13C077E160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09" y="1424192"/>
            <a:ext cx="4006516" cy="3090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584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7" name="AutoShape 2" descr="4th Of July Desktop Wallpapers - Wallpaper Cave">
            <a:extLst>
              <a:ext uri="{FF2B5EF4-FFF2-40B4-BE49-F238E27FC236}">
                <a16:creationId xmlns:a16="http://schemas.microsoft.com/office/drawing/2014/main" id="{344AEFC6-743A-2862-9AF3-707379A059A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2" descr="May be an image of text that says 'FORT KNOX ANNUAL KIDS Hosted by VFW POST 10281 FISHING VFWI VETERANS OF FOREIGA WARS NO ONE DOES MORE FOR VETERANS. DERBY JUNE 6, 2026 CAMP CARLSON AGES 17 &amp; UNDER FREE 8:30 AM 3:00 Pre-registration required by June 3. No No day registration Registration waiver must completed. completed waivers kldsishingderby10281@gmail.com. ..com. Event Details Lunch provided •Prizes the atthe En En End Event Ceremony first 350 children Mandatory Safety Briefing a ato 0945 Fishing at 1000 บ.ร. ARMY MWR Scan QR Code for Registration and Waiver'">
            <a:extLst>
              <a:ext uri="{FF2B5EF4-FFF2-40B4-BE49-F238E27FC236}">
                <a16:creationId xmlns:a16="http://schemas.microsoft.com/office/drawing/2014/main" id="{9329E648-2B3F-7C68-AA0E-DD667ED11A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466" y="911392"/>
            <a:ext cx="3287713" cy="364456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9FD456A-0A6B-70CE-D525-B25F8F7AA236}"/>
              </a:ext>
            </a:extLst>
          </p:cNvPr>
          <p:cNvSpPr txBox="1"/>
          <p:nvPr/>
        </p:nvSpPr>
        <p:spPr>
          <a:xfrm>
            <a:off x="0" y="1095911"/>
            <a:ext cx="4759636" cy="2246769"/>
          </a:xfrm>
          <a:prstGeom prst="rect">
            <a:avLst/>
          </a:prstGeom>
          <a:noFill/>
        </p:spPr>
        <p:txBody>
          <a:bodyPr wrap="none" rtlCol="0">
            <a:spAutoFit/>
          </a:bodyPr>
          <a:lstStyle/>
          <a:p>
            <a:r>
              <a:rPr lang="en-US" sz="2000" b="1" dirty="0">
                <a:solidFill>
                  <a:srgbClr val="9D1515"/>
                </a:solidFill>
              </a:rPr>
              <a:t>KIDS FIDHING DERBY</a:t>
            </a:r>
          </a:p>
          <a:p>
            <a:r>
              <a:rPr lang="en-US" sz="2000" b="1" dirty="0">
                <a:solidFill>
                  <a:srgbClr val="9D1515"/>
                </a:solidFill>
              </a:rPr>
              <a:t>0830-1500</a:t>
            </a:r>
          </a:p>
          <a:p>
            <a:r>
              <a:rPr lang="en-US" sz="2000" b="1" dirty="0">
                <a:solidFill>
                  <a:srgbClr val="9D1515"/>
                </a:solidFill>
              </a:rPr>
              <a:t>JUNE 6</a:t>
            </a:r>
            <a:r>
              <a:rPr lang="en-US" sz="2000" b="1" baseline="30000" dirty="0">
                <a:solidFill>
                  <a:srgbClr val="9D1515"/>
                </a:solidFill>
              </a:rPr>
              <a:t>TH</a:t>
            </a:r>
            <a:r>
              <a:rPr lang="en-US" sz="2000" b="1" dirty="0">
                <a:solidFill>
                  <a:srgbClr val="9D1515"/>
                </a:solidFill>
              </a:rPr>
              <a:t> 2026</a:t>
            </a:r>
          </a:p>
          <a:p>
            <a:r>
              <a:rPr lang="en-US" sz="2000" b="1" dirty="0">
                <a:solidFill>
                  <a:srgbClr val="9D1515"/>
                </a:solidFill>
              </a:rPr>
              <a:t>CAMP CARLSON</a:t>
            </a:r>
          </a:p>
          <a:p>
            <a:endParaRPr lang="en-US" sz="2000" b="1" dirty="0">
              <a:solidFill>
                <a:srgbClr val="9D1515"/>
              </a:solidFill>
            </a:endParaRPr>
          </a:p>
          <a:p>
            <a:r>
              <a:rPr lang="en-US" sz="2000" b="1" dirty="0">
                <a:solidFill>
                  <a:srgbClr val="9D1515"/>
                </a:solidFill>
              </a:rPr>
              <a:t>VOLUNTEER MTG 30 MAY 2026 1200 </a:t>
            </a:r>
          </a:p>
          <a:p>
            <a:r>
              <a:rPr lang="en-US" sz="2000" b="1" dirty="0">
                <a:solidFill>
                  <a:srgbClr val="9D1515"/>
                </a:solidFill>
              </a:rPr>
              <a:t>AT VFW POST 10281</a:t>
            </a:r>
          </a:p>
        </p:txBody>
      </p:sp>
    </p:spTree>
    <p:extLst>
      <p:ext uri="{BB962C8B-B14F-4D97-AF65-F5344CB8AC3E}">
        <p14:creationId xmlns:p14="http://schemas.microsoft.com/office/powerpoint/2010/main" val="73100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  </a:t>
            </a:r>
            <a:endParaRPr dirty="0"/>
          </a:p>
        </p:txBody>
      </p:sp>
      <p:sp>
        <p:nvSpPr>
          <p:cNvPr id="72" name="Google Shape;72;p15"/>
          <p:cNvSpPr txBox="1">
            <a:spLocks noGrp="1"/>
          </p:cNvSpPr>
          <p:nvPr>
            <p:ph type="body" idx="1"/>
          </p:nvPr>
        </p:nvSpPr>
        <p:spPr>
          <a:xfrm>
            <a:off x="311700" y="118405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3100" dirty="0">
                <a:solidFill>
                  <a:srgbClr val="8A2724"/>
                </a:solidFill>
                <a:latin typeface="Bebas Neue"/>
                <a:ea typeface="Bebas Neue"/>
                <a:cs typeface="Bebas Neue"/>
                <a:sym typeface="Bebas Neue"/>
              </a:rPr>
              <a:t>Balloon party night is 12 june 7pm! Come ready to puRCHase and have a great night!!</a:t>
            </a:r>
            <a:endParaRPr sz="3100" dirty="0">
              <a:solidFill>
                <a:srgbClr val="8A2724"/>
              </a:solidFill>
              <a:latin typeface="Bebas Neue"/>
              <a:ea typeface="Bebas Neue"/>
              <a:cs typeface="Bebas Neue"/>
              <a:sym typeface="Bebas Neue"/>
            </a:endParaRPr>
          </a:p>
        </p:txBody>
      </p:sp>
      <p:pic>
        <p:nvPicPr>
          <p:cNvPr id="73" name="Google Shape;73;p15"/>
          <p:cNvPicPr preferRelativeResize="0"/>
          <p:nvPr/>
        </p:nvPicPr>
        <p:blipFill>
          <a:blip r:embed="rId4">
            <a:alphaModFix/>
          </a:blip>
          <a:stretch>
            <a:fillRect/>
          </a:stretch>
        </p:blipFill>
        <p:spPr>
          <a:xfrm>
            <a:off x="3455800" y="949750"/>
            <a:ext cx="5009225" cy="3413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1276850"/>
            <a:ext cx="273600" cy="345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 </a:t>
            </a:r>
            <a:endParaRPr dirty="0"/>
          </a:p>
        </p:txBody>
      </p:sp>
      <p:sp>
        <p:nvSpPr>
          <p:cNvPr id="65" name="Google Shape;65;p14"/>
          <p:cNvSpPr txBox="1">
            <a:spLocks noGrp="1"/>
          </p:cNvSpPr>
          <p:nvPr>
            <p:ph type="body" idx="1"/>
          </p:nvPr>
        </p:nvSpPr>
        <p:spPr>
          <a:xfrm>
            <a:off x="311700" y="118810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sz="4100">
                <a:solidFill>
                  <a:srgbClr val="8A2724"/>
                </a:solidFill>
                <a:latin typeface="Bebas Neue"/>
                <a:ea typeface="Bebas Neue"/>
                <a:cs typeface="Bebas Neue"/>
                <a:sym typeface="Bebas Neue"/>
              </a:rPr>
              <a:t>Join us Tuesday Nights at 7:00 PM for cornhole!!</a:t>
            </a:r>
            <a:endParaRPr sz="4100" dirty="0">
              <a:solidFill>
                <a:srgbClr val="8A2724"/>
              </a:solidFill>
              <a:latin typeface="Bebas Neue"/>
              <a:ea typeface="Bebas Neue"/>
              <a:cs typeface="Bebas Neue"/>
              <a:sym typeface="Bebas Neue"/>
            </a:endParaRPr>
          </a:p>
        </p:txBody>
      </p:sp>
      <p:pic>
        <p:nvPicPr>
          <p:cNvPr id="66" name="Google Shape;66;p14"/>
          <p:cNvPicPr preferRelativeResize="0"/>
          <p:nvPr/>
        </p:nvPicPr>
        <p:blipFill>
          <a:blip r:embed="rId4">
            <a:alphaModFix/>
          </a:blip>
          <a:stretch>
            <a:fillRect/>
          </a:stretch>
        </p:blipFill>
        <p:spPr>
          <a:xfrm>
            <a:off x="4894700" y="1088963"/>
            <a:ext cx="2944650" cy="33776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dirty="0"/>
          </a:p>
        </p:txBody>
      </p:sp>
      <p:sp>
        <p:nvSpPr>
          <p:cNvPr id="79" name="Google Shape;79;p16"/>
          <p:cNvSpPr txBox="1">
            <a:spLocks noGrp="1"/>
          </p:cNvSpPr>
          <p:nvPr>
            <p:ph type="body" idx="1"/>
          </p:nvPr>
        </p:nvSpPr>
        <p:spPr>
          <a:xfrm>
            <a:off x="311700" y="933450"/>
            <a:ext cx="28080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dirty="0">
                <a:solidFill>
                  <a:srgbClr val="8A2724"/>
                </a:solidFill>
                <a:latin typeface="Bebas Neue"/>
                <a:ea typeface="Bebas Neue"/>
                <a:cs typeface="Bebas Neue"/>
                <a:sym typeface="Bebas Neue"/>
              </a:rPr>
              <a:t>VFW BREAKFAST!</a:t>
            </a:r>
            <a:endParaRPr sz="2700" dirty="0">
              <a:solidFill>
                <a:srgbClr val="8A2724"/>
              </a:solidFill>
              <a:latin typeface="Bebas Neue"/>
              <a:ea typeface="Bebas Neue"/>
              <a:cs typeface="Bebas Neue"/>
              <a:sym typeface="Bebas Neue"/>
            </a:endParaRP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eVERY SATURDAY</a:t>
            </a: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 8-11 AM</a:t>
            </a:r>
            <a:endParaRPr sz="2700" dirty="0">
              <a:solidFill>
                <a:srgbClr val="8A2724"/>
              </a:solidFill>
              <a:latin typeface="Bebas Neue"/>
              <a:ea typeface="Bebas Neue"/>
              <a:cs typeface="Bebas Neue"/>
              <a:sym typeface="Bebas Neue"/>
            </a:endParaRPr>
          </a:p>
          <a:p>
            <a:pPr marL="0" lvl="0" indent="0" algn="ctr" rtl="0">
              <a:spcBef>
                <a:spcPts val="1200"/>
              </a:spcBef>
              <a:spcAft>
                <a:spcPts val="0"/>
              </a:spcAft>
              <a:buNone/>
            </a:pPr>
            <a:r>
              <a:rPr lang="en" sz="2700" dirty="0">
                <a:solidFill>
                  <a:srgbClr val="8A2724"/>
                </a:solidFill>
                <a:latin typeface="Bebas Neue"/>
                <a:ea typeface="Bebas Neue"/>
                <a:cs typeface="Bebas Neue"/>
                <a:sym typeface="Bebas Neue"/>
              </a:rPr>
              <a:t>YOU CAN’T GET A BETTER DEAL THAN THIS!</a:t>
            </a:r>
            <a:endParaRPr sz="2700" dirty="0">
              <a:solidFill>
                <a:srgbClr val="8A2724"/>
              </a:solidFill>
              <a:latin typeface="Bebas Neue"/>
              <a:ea typeface="Bebas Neue"/>
              <a:cs typeface="Bebas Neue"/>
              <a:sym typeface="Bebas Neue"/>
            </a:endParaRPr>
          </a:p>
          <a:p>
            <a:pPr marL="0" lvl="0" indent="0" algn="ctr" rtl="0">
              <a:spcBef>
                <a:spcPts val="1200"/>
              </a:spcBef>
              <a:spcAft>
                <a:spcPts val="1200"/>
              </a:spcAft>
              <a:buNone/>
            </a:pPr>
            <a:r>
              <a:rPr lang="en" sz="2700" dirty="0">
                <a:solidFill>
                  <a:srgbClr val="8A2724"/>
                </a:solidFill>
                <a:latin typeface="Bebas Neue"/>
                <a:ea typeface="Bebas Neue"/>
                <a:cs typeface="Bebas Neue"/>
                <a:sym typeface="Bebas Neue"/>
              </a:rPr>
              <a:t>OPEN TO EVERYONE</a:t>
            </a:r>
            <a:endParaRPr sz="2700" dirty="0">
              <a:solidFill>
                <a:srgbClr val="8A2724"/>
              </a:solidFill>
              <a:latin typeface="Bebas Neue"/>
              <a:ea typeface="Bebas Neue"/>
              <a:cs typeface="Bebas Neue"/>
              <a:sym typeface="Bebas Neue"/>
            </a:endParaRPr>
          </a:p>
        </p:txBody>
      </p:sp>
      <p:pic>
        <p:nvPicPr>
          <p:cNvPr id="80" name="Google Shape;80;p16"/>
          <p:cNvPicPr preferRelativeResize="0"/>
          <p:nvPr/>
        </p:nvPicPr>
        <p:blipFill>
          <a:blip r:embed="rId4">
            <a:alphaModFix/>
          </a:blip>
          <a:stretch>
            <a:fillRect/>
          </a:stretch>
        </p:blipFill>
        <p:spPr>
          <a:xfrm>
            <a:off x="3250538" y="1103275"/>
            <a:ext cx="3943350" cy="1514475"/>
          </a:xfrm>
          <a:prstGeom prst="rect">
            <a:avLst/>
          </a:prstGeom>
          <a:noFill/>
          <a:ln>
            <a:noFill/>
          </a:ln>
        </p:spPr>
      </p:pic>
      <p:pic>
        <p:nvPicPr>
          <p:cNvPr id="81" name="Google Shape;81;p16"/>
          <p:cNvPicPr preferRelativeResize="0"/>
          <p:nvPr/>
        </p:nvPicPr>
        <p:blipFill>
          <a:blip r:embed="rId5">
            <a:alphaModFix/>
          </a:blip>
          <a:stretch>
            <a:fillRect/>
          </a:stretch>
        </p:blipFill>
        <p:spPr>
          <a:xfrm>
            <a:off x="7193888" y="1710925"/>
            <a:ext cx="1819275" cy="2571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 </a:t>
            </a:r>
            <a:endParaRPr dirty="0"/>
          </a:p>
        </p:txBody>
      </p:sp>
      <p:sp>
        <p:nvSpPr>
          <p:cNvPr id="104" name="Google Shape;104;p19"/>
          <p:cNvSpPr txBox="1">
            <a:spLocks noGrp="1"/>
          </p:cNvSpPr>
          <p:nvPr>
            <p:ph type="body" idx="1"/>
          </p:nvPr>
        </p:nvSpPr>
        <p:spPr>
          <a:xfrm>
            <a:off x="311700" y="1198700"/>
            <a:ext cx="2808000" cy="3179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Community Breakfast!   </a:t>
            </a:r>
          </a:p>
          <a:p>
            <a:pPr marL="0" lvl="0" indent="0" algn="l" rtl="0">
              <a:spcBef>
                <a:spcPts val="0"/>
              </a:spcBef>
              <a:spcAft>
                <a:spcPts val="0"/>
              </a:spcAft>
              <a:buNone/>
            </a:pPr>
            <a:r>
              <a:rPr lang="en" sz="2400">
                <a:solidFill>
                  <a:srgbClr val="8A2724"/>
                </a:solidFill>
                <a:latin typeface="Bebas Neue"/>
                <a:ea typeface="Bebas Neue"/>
                <a:cs typeface="Bebas Neue"/>
                <a:sym typeface="Bebas Neue"/>
              </a:rPr>
              <a:t> 21 </a:t>
            </a:r>
            <a:r>
              <a:rPr lang="en" sz="2400" dirty="0">
                <a:solidFill>
                  <a:srgbClr val="8A2724"/>
                </a:solidFill>
                <a:latin typeface="Bebas Neue"/>
                <a:ea typeface="Bebas Neue"/>
                <a:cs typeface="Bebas Neue"/>
                <a:sym typeface="Bebas Neue"/>
              </a:rPr>
              <a:t>June 2026</a:t>
            </a:r>
            <a:r>
              <a:rPr lang="en-US" sz="2400" dirty="0">
                <a:solidFill>
                  <a:srgbClr val="8A2724"/>
                </a:solidFill>
                <a:latin typeface="Bebas Neue"/>
                <a:ea typeface="Bebas Neue"/>
                <a:cs typeface="Bebas Neue"/>
                <a:sym typeface="Bebas Neue"/>
              </a:rPr>
              <a:t> </a:t>
            </a:r>
            <a:r>
              <a:rPr lang="en" sz="2400" dirty="0">
                <a:solidFill>
                  <a:srgbClr val="8A2724"/>
                </a:solidFill>
                <a:latin typeface="Bebas Neue"/>
                <a:ea typeface="Bebas Neue"/>
                <a:cs typeface="Bebas Neue"/>
                <a:sym typeface="Bebas Neue"/>
              </a:rPr>
              <a:t>at 11am</a:t>
            </a:r>
          </a:p>
          <a:p>
            <a:pPr marL="0" lvl="0" indent="0" algn="l" rtl="0">
              <a:spcBef>
                <a:spcPts val="0"/>
              </a:spcBef>
              <a:spcAft>
                <a:spcPts val="0"/>
              </a:spcAft>
              <a:buNone/>
            </a:pPr>
            <a:r>
              <a:rPr lang="en" sz="2400" dirty="0">
                <a:solidFill>
                  <a:srgbClr val="8A2724"/>
                </a:solidFill>
                <a:latin typeface="Bebas Neue"/>
                <a:ea typeface="Bebas Neue"/>
                <a:cs typeface="Bebas Neue"/>
                <a:sym typeface="Bebas Neue"/>
              </a:rPr>
              <a:t>All volunteers needed by </a:t>
            </a:r>
            <a:r>
              <a:rPr lang="en" sz="2400" b="1" dirty="0">
                <a:solidFill>
                  <a:srgbClr val="8A2724"/>
                </a:solidFill>
                <a:latin typeface="Bebas Neue"/>
                <a:ea typeface="Bebas Neue"/>
                <a:cs typeface="Bebas Neue"/>
                <a:sym typeface="Bebas Neue"/>
              </a:rPr>
              <a:t>9 am</a:t>
            </a:r>
            <a:endParaRPr sz="2400" dirty="0">
              <a:solidFill>
                <a:srgbClr val="8A2724"/>
              </a:solidFill>
              <a:latin typeface="Bebas Neue"/>
              <a:ea typeface="Bebas Neue"/>
              <a:cs typeface="Bebas Neue"/>
              <a:sym typeface="Bebas Neue"/>
            </a:endParaRPr>
          </a:p>
        </p:txBody>
      </p:sp>
      <p:pic>
        <p:nvPicPr>
          <p:cNvPr id="105" name="Google Shape;105;p19"/>
          <p:cNvPicPr preferRelativeResize="0"/>
          <p:nvPr/>
        </p:nvPicPr>
        <p:blipFill>
          <a:blip r:embed="rId4">
            <a:alphaModFix/>
          </a:blip>
          <a:stretch>
            <a:fillRect/>
          </a:stretch>
        </p:blipFill>
        <p:spPr>
          <a:xfrm>
            <a:off x="3547850" y="1022025"/>
            <a:ext cx="2933700" cy="2362200"/>
          </a:xfrm>
          <a:prstGeom prst="rect">
            <a:avLst/>
          </a:prstGeom>
          <a:noFill/>
          <a:ln>
            <a:noFill/>
          </a:ln>
        </p:spPr>
      </p:pic>
      <p:pic>
        <p:nvPicPr>
          <p:cNvPr id="106" name="Google Shape;106;p19"/>
          <p:cNvPicPr preferRelativeResize="0"/>
          <p:nvPr/>
        </p:nvPicPr>
        <p:blipFill>
          <a:blip r:embed="rId5">
            <a:alphaModFix/>
          </a:blip>
          <a:stretch>
            <a:fillRect/>
          </a:stretch>
        </p:blipFill>
        <p:spPr>
          <a:xfrm>
            <a:off x="6481550" y="2020450"/>
            <a:ext cx="2357650" cy="23576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F2F041A-43AE-35DE-E049-7CAF914F4954}"/>
              </a:ext>
            </a:extLst>
          </p:cNvPr>
          <p:cNvSpPr>
            <a:spLocks noGrp="1"/>
          </p:cNvSpPr>
          <p:nvPr>
            <p:ph type="title"/>
          </p:nvPr>
        </p:nvSpPr>
        <p:spPr>
          <a:xfrm>
            <a:off x="218367" y="2571750"/>
            <a:ext cx="6444053" cy="755700"/>
          </a:xfrm>
        </p:spPr>
        <p:txBody>
          <a:bodyPr>
            <a:normAutofit fontScale="90000"/>
          </a:bodyPr>
          <a:lstStyle/>
          <a:p>
            <a:br>
              <a:rPr lang="en-US" dirty="0"/>
            </a:br>
            <a:br>
              <a:rPr lang="en-US" dirty="0"/>
            </a:br>
            <a:endParaRPr lang="en-US" dirty="0"/>
          </a:p>
        </p:txBody>
      </p:sp>
      <p:sp>
        <p:nvSpPr>
          <p:cNvPr id="2" name="TextBox 1">
            <a:extLst>
              <a:ext uri="{FF2B5EF4-FFF2-40B4-BE49-F238E27FC236}">
                <a16:creationId xmlns:a16="http://schemas.microsoft.com/office/drawing/2014/main" id="{8CA8C936-0594-14E4-984E-D6753498D8EB}"/>
              </a:ext>
            </a:extLst>
          </p:cNvPr>
          <p:cNvSpPr txBox="1"/>
          <p:nvPr/>
        </p:nvSpPr>
        <p:spPr>
          <a:xfrm>
            <a:off x="0" y="388882"/>
            <a:ext cx="9144000" cy="3785652"/>
          </a:xfrm>
          <a:prstGeom prst="rect">
            <a:avLst/>
          </a:prstGeom>
          <a:noFill/>
        </p:spPr>
        <p:txBody>
          <a:bodyPr wrap="square" rtlCol="0">
            <a:spAutoFit/>
          </a:bodyPr>
          <a:lstStyle/>
          <a:p>
            <a:r>
              <a:rPr lang="en-US" sz="4000" b="1" dirty="0"/>
              <a:t>                       </a:t>
            </a:r>
          </a:p>
          <a:p>
            <a:r>
              <a:rPr lang="en-US" sz="4000" b="1" dirty="0"/>
              <a:t>                        </a:t>
            </a:r>
            <a:r>
              <a:rPr lang="en-US" sz="4000" b="1" dirty="0">
                <a:solidFill>
                  <a:srgbClr val="9E161D"/>
                </a:solidFill>
              </a:rPr>
              <a:t>E TABS</a:t>
            </a:r>
          </a:p>
          <a:p>
            <a:endParaRPr lang="en-US" sz="4000" b="1" dirty="0">
              <a:solidFill>
                <a:srgbClr val="9E161D"/>
              </a:solidFill>
            </a:endParaRPr>
          </a:p>
          <a:p>
            <a:r>
              <a:rPr lang="en-US" sz="2400" b="1" dirty="0">
                <a:solidFill>
                  <a:srgbClr val="9E161D"/>
                </a:solidFill>
              </a:rPr>
              <a:t>TICKETS MUST REDEEMED WITHIN 24 HOURS OF END OF GAMING SESSION</a:t>
            </a:r>
          </a:p>
          <a:p>
            <a:endParaRPr lang="en-US" sz="2400" b="1" dirty="0">
              <a:solidFill>
                <a:srgbClr val="9E161D"/>
              </a:solidFill>
            </a:endParaRPr>
          </a:p>
          <a:p>
            <a:r>
              <a:rPr lang="en-US" sz="2400" b="1" dirty="0">
                <a:solidFill>
                  <a:srgbClr val="9E161D"/>
                </a:solidFill>
              </a:rPr>
              <a:t>IF TICKET IS NOT REDEEMED PLAYER WILL FORFEIT WINNINGS</a:t>
            </a:r>
          </a:p>
        </p:txBody>
      </p:sp>
    </p:spTree>
    <p:extLst>
      <p:ext uri="{BB962C8B-B14F-4D97-AF65-F5344CB8AC3E}">
        <p14:creationId xmlns:p14="http://schemas.microsoft.com/office/powerpoint/2010/main" val="3320430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itle 3">
            <a:extLst>
              <a:ext uri="{FF2B5EF4-FFF2-40B4-BE49-F238E27FC236}">
                <a16:creationId xmlns:a16="http://schemas.microsoft.com/office/drawing/2014/main" id="{EF2F041A-43AE-35DE-E049-7CAF914F4954}"/>
              </a:ext>
            </a:extLst>
          </p:cNvPr>
          <p:cNvSpPr>
            <a:spLocks noGrp="1"/>
          </p:cNvSpPr>
          <p:nvPr>
            <p:ph type="title"/>
          </p:nvPr>
        </p:nvSpPr>
        <p:spPr>
          <a:xfrm>
            <a:off x="218367" y="2571750"/>
            <a:ext cx="6444053" cy="755700"/>
          </a:xfrm>
        </p:spPr>
        <p:txBody>
          <a:bodyPr>
            <a:normAutofit fontScale="90000"/>
          </a:bodyPr>
          <a:lstStyle/>
          <a:p>
            <a:br>
              <a:rPr lang="en-US" dirty="0"/>
            </a:br>
            <a:br>
              <a:rPr lang="en-US" dirty="0"/>
            </a:br>
            <a:endParaRPr lang="en-US" dirty="0"/>
          </a:p>
        </p:txBody>
      </p:sp>
      <p:sp>
        <p:nvSpPr>
          <p:cNvPr id="2" name="TextBox 1">
            <a:extLst>
              <a:ext uri="{FF2B5EF4-FFF2-40B4-BE49-F238E27FC236}">
                <a16:creationId xmlns:a16="http://schemas.microsoft.com/office/drawing/2014/main" id="{8CA8C936-0594-14E4-984E-D6753498D8EB}"/>
              </a:ext>
            </a:extLst>
          </p:cNvPr>
          <p:cNvSpPr txBox="1"/>
          <p:nvPr/>
        </p:nvSpPr>
        <p:spPr>
          <a:xfrm>
            <a:off x="0" y="926092"/>
            <a:ext cx="9144000" cy="4524315"/>
          </a:xfrm>
          <a:prstGeom prst="rect">
            <a:avLst/>
          </a:prstGeom>
          <a:noFill/>
        </p:spPr>
        <p:txBody>
          <a:bodyPr wrap="square" rtlCol="0">
            <a:spAutoFit/>
          </a:bodyPr>
          <a:lstStyle/>
          <a:p>
            <a:pPr algn="ctr"/>
            <a:r>
              <a:rPr lang="en-US" sz="2000" b="1" dirty="0">
                <a:solidFill>
                  <a:srgbClr val="9D1515"/>
                </a:solidFill>
              </a:rPr>
              <a:t>WARNING TO MINORS</a:t>
            </a:r>
          </a:p>
          <a:p>
            <a:r>
              <a:rPr lang="en-US" b="1" dirty="0">
                <a:solidFill>
                  <a:srgbClr val="9D1515"/>
                </a:solidFill>
              </a:rPr>
              <a:t>Persons under the age of 21 </a:t>
            </a:r>
            <a:r>
              <a:rPr lang="en-US" b="1" dirty="0">
                <a:solidFill>
                  <a:schemeClr val="tx1"/>
                </a:solidFill>
              </a:rPr>
              <a:t> are subject to a two hundred dollars if they</a:t>
            </a:r>
          </a:p>
          <a:p>
            <a:endParaRPr lang="en-US" b="1" dirty="0">
              <a:solidFill>
                <a:schemeClr val="tx1"/>
              </a:solidFill>
            </a:endParaRPr>
          </a:p>
          <a:p>
            <a:r>
              <a:rPr lang="en-US" b="1" dirty="0">
                <a:solidFill>
                  <a:schemeClr val="tx1"/>
                </a:solidFill>
              </a:rPr>
              <a:t>1- Enter licensed premises to buy, or have served to them, alcoholic beverages</a:t>
            </a:r>
          </a:p>
          <a:p>
            <a:endParaRPr lang="en-US" b="1" dirty="0">
              <a:solidFill>
                <a:schemeClr val="tx1"/>
              </a:solidFill>
            </a:endParaRPr>
          </a:p>
          <a:p>
            <a:r>
              <a:rPr lang="en-US" b="1" dirty="0">
                <a:solidFill>
                  <a:schemeClr val="tx1"/>
                </a:solidFill>
              </a:rPr>
              <a:t>2-Possess, purchase or attempt to purchase, or get another to purchase alcoholic beverages for them.</a:t>
            </a:r>
          </a:p>
          <a:p>
            <a:r>
              <a:rPr lang="en-US" b="1" dirty="0">
                <a:solidFill>
                  <a:srgbClr val="9E161D"/>
                </a:solidFill>
              </a:rPr>
              <a:t>Anyone aiding or assisting a person under 21 </a:t>
            </a:r>
            <a:r>
              <a:rPr lang="en-US" b="1" dirty="0">
                <a:solidFill>
                  <a:schemeClr val="tx1"/>
                </a:solidFill>
              </a:rPr>
              <a:t>in purchasing alcoholic beverages is also subject to a fine not to exceed two hundred fifty dollars</a:t>
            </a:r>
          </a:p>
          <a:p>
            <a:endParaRPr lang="en-US" b="1" dirty="0">
              <a:solidFill>
                <a:schemeClr val="tx1"/>
              </a:solidFill>
            </a:endParaRPr>
          </a:p>
          <a:p>
            <a:r>
              <a:rPr lang="en-US" b="1" dirty="0">
                <a:solidFill>
                  <a:schemeClr val="tx1"/>
                </a:solidFill>
              </a:rPr>
              <a:t>3-Misrepresent their age for the purpose of purchasing or obtaining alcoholic beverages</a:t>
            </a: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endParaRPr lang="en-US" b="1" dirty="0">
              <a:solidFill>
                <a:schemeClr val="tx1"/>
              </a:solidFill>
            </a:endParaRPr>
          </a:p>
          <a:p>
            <a:r>
              <a:rPr lang="en-US" sz="1600" b="1" dirty="0">
                <a:solidFill>
                  <a:srgbClr val="9D1515"/>
                </a:solidFill>
              </a:rPr>
              <a:t>                                           KY. DEPT. OF ALCOHOLIC BEVERAGE CONTROL</a:t>
            </a:r>
          </a:p>
          <a:p>
            <a:endParaRPr lang="en-US" sz="1600" b="1" dirty="0">
              <a:solidFill>
                <a:srgbClr val="9D1515"/>
              </a:solidFill>
            </a:endParaRPr>
          </a:p>
          <a:p>
            <a:endParaRPr lang="en-US" sz="4000" b="1" dirty="0">
              <a:solidFill>
                <a:srgbClr val="9D1515"/>
              </a:solidFill>
            </a:endParaRPr>
          </a:p>
        </p:txBody>
      </p:sp>
    </p:spTree>
    <p:extLst>
      <p:ext uri="{BB962C8B-B14F-4D97-AF65-F5344CB8AC3E}">
        <p14:creationId xmlns:p14="http://schemas.microsoft.com/office/powerpoint/2010/main" val="1050237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title"/>
          </p:nvPr>
        </p:nvSpPr>
        <p:spPr>
          <a:xfrm>
            <a:off x="439200" y="958600"/>
            <a:ext cx="8704800" cy="7557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3600">
                <a:solidFill>
                  <a:srgbClr val="8A2724"/>
                </a:solidFill>
                <a:latin typeface="Bebas Neue"/>
                <a:ea typeface="Bebas Neue"/>
                <a:cs typeface="Bebas Neue"/>
                <a:sym typeface="Bebas Neue"/>
              </a:rPr>
              <a:t> </a:t>
            </a:r>
            <a:endParaRPr sz="3600" dirty="0">
              <a:solidFill>
                <a:srgbClr val="8A2724"/>
              </a:solidFill>
              <a:latin typeface="Bebas Neue"/>
              <a:ea typeface="Bebas Neue"/>
              <a:cs typeface="Bebas Neue"/>
              <a:sym typeface="Bebas Neue"/>
            </a:endParaRPr>
          </a:p>
        </p:txBody>
      </p:sp>
      <p:sp>
        <p:nvSpPr>
          <p:cNvPr id="131" name="Google Shape;131;p23"/>
          <p:cNvSpPr txBox="1">
            <a:spLocks noGrp="1"/>
          </p:cNvSpPr>
          <p:nvPr>
            <p:ph type="body" idx="1"/>
          </p:nvPr>
        </p:nvSpPr>
        <p:spPr>
          <a:xfrm>
            <a:off x="205625" y="982050"/>
            <a:ext cx="4536900" cy="34551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solidFill>
                  <a:schemeClr val="dk1"/>
                </a:solidFill>
                <a:latin typeface="Bebas Neue"/>
                <a:ea typeface="Bebas Neue"/>
                <a:cs typeface="Bebas Neue"/>
                <a:sym typeface="Bebas Neue"/>
              </a:rPr>
              <a:t>100% Smoke free</a:t>
            </a:r>
            <a:endParaRPr sz="2800" dirty="0">
              <a:solidFill>
                <a:schemeClr val="dk1"/>
              </a:solidFill>
              <a:latin typeface="Bebas Neue"/>
              <a:ea typeface="Bebas Neue"/>
              <a:cs typeface="Bebas Neue"/>
              <a:sym typeface="Bebas Neue"/>
            </a:endParaRPr>
          </a:p>
          <a:p>
            <a:pPr marL="0" lvl="0" indent="0" algn="ctr" rtl="0">
              <a:spcBef>
                <a:spcPts val="1200"/>
              </a:spcBef>
              <a:spcAft>
                <a:spcPts val="0"/>
              </a:spcAft>
              <a:buNone/>
            </a:pPr>
            <a:r>
              <a:rPr lang="en" sz="2800" dirty="0">
                <a:solidFill>
                  <a:schemeClr val="dk1"/>
                </a:solidFill>
                <a:latin typeface="Bebas Neue"/>
                <a:ea typeface="Bebas Neue"/>
                <a:cs typeface="Bebas Neue"/>
                <a:sym typeface="Bebas Neue"/>
              </a:rPr>
              <a:t>This includes vapes and chewing tobacco</a:t>
            </a:r>
            <a:endParaRPr sz="2800" dirty="0">
              <a:solidFill>
                <a:schemeClr val="dk1"/>
              </a:solidFill>
              <a:latin typeface="Bebas Neue"/>
              <a:ea typeface="Bebas Neue"/>
              <a:cs typeface="Bebas Neue"/>
              <a:sym typeface="Bebas Neue"/>
            </a:endParaRPr>
          </a:p>
          <a:p>
            <a:pPr marL="0" lvl="0" indent="0" algn="ctr" rtl="0">
              <a:spcBef>
                <a:spcPts val="1200"/>
              </a:spcBef>
              <a:spcAft>
                <a:spcPts val="0"/>
              </a:spcAft>
              <a:buNone/>
            </a:pPr>
            <a:r>
              <a:rPr lang="en" sz="2800" dirty="0">
                <a:solidFill>
                  <a:schemeClr val="dk1"/>
                </a:solidFill>
                <a:latin typeface="Bebas Neue"/>
                <a:ea typeface="Bebas Neue"/>
                <a:cs typeface="Bebas Neue"/>
                <a:sym typeface="Bebas Neue"/>
              </a:rPr>
              <a:t>There are multiple smoking areas outside for your convenience</a:t>
            </a:r>
            <a:endParaRPr sz="2800" dirty="0">
              <a:solidFill>
                <a:schemeClr val="dk1"/>
              </a:solidFill>
              <a:latin typeface="Bebas Neue"/>
              <a:ea typeface="Bebas Neue"/>
              <a:cs typeface="Bebas Neue"/>
              <a:sym typeface="Bebas Neue"/>
            </a:endParaRPr>
          </a:p>
          <a:p>
            <a:pPr marL="0" lvl="0" indent="0" algn="ctr" rtl="0">
              <a:spcBef>
                <a:spcPts val="1200"/>
              </a:spcBef>
              <a:spcAft>
                <a:spcPts val="1200"/>
              </a:spcAft>
              <a:buNone/>
            </a:pPr>
            <a:r>
              <a:rPr lang="en" sz="3000" dirty="0">
                <a:solidFill>
                  <a:schemeClr val="dk1"/>
                </a:solidFill>
                <a:latin typeface="Bebas Neue"/>
                <a:ea typeface="Bebas Neue"/>
                <a:cs typeface="Bebas Neue"/>
                <a:sym typeface="Bebas Neue"/>
              </a:rPr>
              <a:t>Thank you! </a:t>
            </a:r>
            <a:endParaRPr sz="3000" dirty="0">
              <a:solidFill>
                <a:schemeClr val="dk1"/>
              </a:solidFill>
              <a:latin typeface="Bebas Neue"/>
              <a:ea typeface="Bebas Neue"/>
              <a:cs typeface="Bebas Neue"/>
              <a:sym typeface="Bebas Neue"/>
            </a:endParaRPr>
          </a:p>
        </p:txBody>
      </p:sp>
      <p:pic>
        <p:nvPicPr>
          <p:cNvPr id="132" name="Google Shape;132;p23"/>
          <p:cNvPicPr preferRelativeResize="0"/>
          <p:nvPr/>
        </p:nvPicPr>
        <p:blipFill>
          <a:blip r:embed="rId4">
            <a:alphaModFix/>
          </a:blip>
          <a:stretch>
            <a:fillRect/>
          </a:stretch>
        </p:blipFill>
        <p:spPr>
          <a:xfrm>
            <a:off x="4993975" y="1071325"/>
            <a:ext cx="3365875" cy="3365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4" name="TextBox 3">
            <a:extLst>
              <a:ext uri="{FF2B5EF4-FFF2-40B4-BE49-F238E27FC236}">
                <a16:creationId xmlns:a16="http://schemas.microsoft.com/office/drawing/2014/main" id="{C4EC06AC-7F6C-92A2-C488-21ABBFA12101}"/>
              </a:ext>
            </a:extLst>
          </p:cNvPr>
          <p:cNvSpPr txBox="1"/>
          <p:nvPr/>
        </p:nvSpPr>
        <p:spPr>
          <a:xfrm>
            <a:off x="15645" y="1012416"/>
            <a:ext cx="5230123" cy="3067506"/>
          </a:xfrm>
          <a:prstGeom prst="rect">
            <a:avLst/>
          </a:prstGeom>
          <a:noFill/>
        </p:spPr>
        <p:txBody>
          <a:bodyPr wrap="square" rtlCol="0">
            <a:spAutoFit/>
          </a:bodyPr>
          <a:lstStyle/>
          <a:p>
            <a:r>
              <a:rPr lang="en-US" sz="2400" b="1" dirty="0">
                <a:solidFill>
                  <a:srgbClr val="C00000"/>
                </a:solidFill>
              </a:rPr>
              <a:t>Nerd Night/Potluck VFW 10281Thursday </a:t>
            </a:r>
          </a:p>
          <a:p>
            <a:endParaRPr lang="en-US" sz="2400" b="1" dirty="0">
              <a:solidFill>
                <a:srgbClr val="C00000"/>
              </a:solidFill>
            </a:endParaRPr>
          </a:p>
          <a:p>
            <a:r>
              <a:rPr lang="en-US" sz="3200" b="1" baseline="30000" dirty="0">
                <a:solidFill>
                  <a:srgbClr val="C00000"/>
                </a:solidFill>
              </a:rPr>
              <a:t>6:00PM-9:00PM</a:t>
            </a:r>
          </a:p>
          <a:p>
            <a:endParaRPr lang="en-US" sz="3200" b="1" baseline="30000" dirty="0">
              <a:solidFill>
                <a:srgbClr val="C00000"/>
              </a:solidFill>
            </a:endParaRPr>
          </a:p>
          <a:p>
            <a:endParaRPr lang="en-US" sz="1800" b="1" dirty="0">
              <a:solidFill>
                <a:srgbClr val="C00000"/>
              </a:solidFill>
            </a:endParaRPr>
          </a:p>
          <a:p>
            <a:endParaRPr lang="en-US" sz="3200" b="1" baseline="30000" dirty="0">
              <a:solidFill>
                <a:srgbClr val="C00000"/>
              </a:solidFill>
            </a:endParaRPr>
          </a:p>
          <a:p>
            <a:endParaRPr lang="en-US" sz="3200" b="1" baseline="30000" dirty="0">
              <a:solidFill>
                <a:srgbClr val="C00000"/>
              </a:solidFill>
            </a:endParaRPr>
          </a:p>
          <a:p>
            <a:endParaRPr lang="en-US" sz="1800" b="1" dirty="0">
              <a:solidFill>
                <a:srgbClr val="C00000"/>
              </a:solidFill>
            </a:endParaRPr>
          </a:p>
        </p:txBody>
      </p:sp>
      <p:pic>
        <p:nvPicPr>
          <p:cNvPr id="3" name="Picture 2" descr="A poster for a nerd night&#10;&#10;Description automatically generated">
            <a:extLst>
              <a:ext uri="{FF2B5EF4-FFF2-40B4-BE49-F238E27FC236}">
                <a16:creationId xmlns:a16="http://schemas.microsoft.com/office/drawing/2014/main" id="{25770D5D-51C0-F478-6CF1-4CE5986D9D2D}"/>
              </a:ext>
            </a:extLst>
          </p:cNvPr>
          <p:cNvPicPr>
            <a:picLocks noChangeAspect="1"/>
          </p:cNvPicPr>
          <p:nvPr/>
        </p:nvPicPr>
        <p:blipFill>
          <a:blip r:embed="rId4"/>
          <a:stretch>
            <a:fillRect/>
          </a:stretch>
        </p:blipFill>
        <p:spPr>
          <a:xfrm>
            <a:off x="5504447" y="1012416"/>
            <a:ext cx="3429000" cy="3463331"/>
          </a:xfrm>
          <a:prstGeom prst="rect">
            <a:avLst/>
          </a:prstGeom>
        </p:spPr>
      </p:pic>
    </p:spTree>
    <p:extLst>
      <p:ext uri="{BB962C8B-B14F-4D97-AF65-F5344CB8AC3E}">
        <p14:creationId xmlns:p14="http://schemas.microsoft.com/office/powerpoint/2010/main" val="867554851"/>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173296</TotalTime>
  <Words>512</Words>
  <Application>Microsoft Office PowerPoint</Application>
  <PresentationFormat>On-screen Show (16:9)</PresentationFormat>
  <Paragraphs>127</Paragraphs>
  <Slides>18</Slides>
  <Notes>18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Bebas Neue</vt:lpstr>
      <vt:lpstr>Simple Light</vt:lpstr>
      <vt:lpstr> </vt:lpstr>
      <vt:lpstr>  </vt:lpstr>
      <vt:lpstr> </vt:lpstr>
      <vt:lpstr> </vt:lpstr>
      <vt:lpstr> </vt:lpstr>
      <vt:lpstr>  </vt:lpstr>
      <vt:lpstr>  </vt:lpstr>
      <vt:lpstr> </vt:lpstr>
      <vt:lpstr>PowerPoint Presentation</vt:lpstr>
      <vt:lpstr>Recommendations? Or suggestions to improve the Environment FOR OUR VETERANS AND POST. PLEASE LET US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Turkey Shoot</dc:title>
  <dc:creator>james knowles</dc:creator>
  <cp:lastModifiedBy>james</cp:lastModifiedBy>
  <cp:revision>184</cp:revision>
  <dcterms:modified xsi:type="dcterms:W3CDTF">2026-05-29T00:39:17Z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930299420</vt:i4>
  </property>
  <property fmtid="{D5CDD505-2E9C-101B-9397-08002B2CF9AE}" pid="3" name="_NewReviewCycle">
    <vt:lpwstr/>
  </property>
  <property fmtid="{D5CDD505-2E9C-101B-9397-08002B2CF9AE}" pid="4" name="_EmailSubject">
    <vt:lpwstr>pptx</vt:lpwstr>
  </property>
  <property fmtid="{D5CDD505-2E9C-101B-9397-08002B2CF9AE}" pid="5" name="_AuthorEmail">
    <vt:lpwstr>james.e.knowles8.civ@army.mil</vt:lpwstr>
  </property>
  <property fmtid="{D5CDD505-2E9C-101B-9397-08002B2CF9AE}" pid="6" name="_AuthorEmailDisplayName">
    <vt:lpwstr>Knowles, James E Jr CIV USARMY HRC (USA)</vt:lpwstr>
  </property>
</Properties>
</file>